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Extra Bold" panose="020B0604020202020204" charset="0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41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966" y="562213"/>
            <a:ext cx="7712869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GRIDLOCK AI: Zero-Tolerance Grid Security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1966" y="2146697"/>
            <a:ext cx="7712869" cy="1226820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4826" y="2169557"/>
            <a:ext cx="817840" cy="1181100"/>
          </a:xfrm>
          <a:prstGeom prst="roundRect">
            <a:avLst>
              <a:gd name="adj" fmla="val 7146"/>
            </a:avLst>
          </a:prstGeom>
          <a:solidFill>
            <a:srgbClr val="282D5E"/>
          </a:solidFill>
          <a:ln/>
        </p:spPr>
      </p:sp>
      <p:sp>
        <p:nvSpPr>
          <p:cNvPr id="6" name="Text 3"/>
          <p:cNvSpPr/>
          <p:nvPr/>
        </p:nvSpPr>
        <p:spPr>
          <a:xfrm>
            <a:off x="7247096" y="2373987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Title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47096" y="2816066"/>
            <a:ext cx="644044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GRIDLOCK AI: Zero-Tolerance Grid Security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1966" y="3577947"/>
            <a:ext cx="7712869" cy="1226820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24826" y="3600807"/>
            <a:ext cx="817840" cy="1181100"/>
          </a:xfrm>
          <a:prstGeom prst="roundRect">
            <a:avLst>
              <a:gd name="adj" fmla="val 7146"/>
            </a:avLst>
          </a:prstGeom>
          <a:solidFill>
            <a:srgbClr val="282D5E"/>
          </a:solidFill>
          <a:ln/>
        </p:spPr>
      </p:sp>
      <p:sp>
        <p:nvSpPr>
          <p:cNvPr id="10" name="Text 7"/>
          <p:cNvSpPr/>
          <p:nvPr/>
        </p:nvSpPr>
        <p:spPr>
          <a:xfrm>
            <a:off x="7247096" y="380523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Team: The Aegis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247096" y="4247317"/>
            <a:ext cx="644044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Diya Dibyanshi, Rinuvarshini K R, Arunya V, Nithila Sabapathy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1966" y="5009198"/>
            <a:ext cx="7712869" cy="1226820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24826" y="5032058"/>
            <a:ext cx="817840" cy="1181100"/>
          </a:xfrm>
          <a:prstGeom prst="roundRect">
            <a:avLst>
              <a:gd name="adj" fmla="val 7146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7247096" y="523648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Hackathon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247096" y="5678567"/>
            <a:ext cx="644044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HackaThrone 2025 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1966" y="6440448"/>
            <a:ext cx="7712869" cy="1226820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24826" y="6463308"/>
            <a:ext cx="817840" cy="1181100"/>
          </a:xfrm>
          <a:prstGeom prst="roundRect">
            <a:avLst>
              <a:gd name="adj" fmla="val 7146"/>
            </a:avLst>
          </a:prstGeom>
          <a:solidFill>
            <a:srgbClr val="282D5E"/>
          </a:solidFill>
          <a:ln/>
        </p:spPr>
      </p:sp>
      <p:sp>
        <p:nvSpPr>
          <p:cNvPr id="18" name="Text 15"/>
          <p:cNvSpPr/>
          <p:nvPr/>
        </p:nvSpPr>
        <p:spPr>
          <a:xfrm>
            <a:off x="7247096" y="6667738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College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247096" y="7109817"/>
            <a:ext cx="644044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VIT Chennai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7DC7B-AE76-5E0E-22C7-F2B15DBC929F}"/>
              </a:ext>
            </a:extLst>
          </p:cNvPr>
          <p:cNvSpPr/>
          <p:nvPr/>
        </p:nvSpPr>
        <p:spPr>
          <a:xfrm>
            <a:off x="12745844" y="7789902"/>
            <a:ext cx="1761893" cy="316349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936" y="493395"/>
            <a:ext cx="9798606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GRIDLOCK AI: Powering a Secure Grid Future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7936" y="1413034"/>
            <a:ext cx="1337452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GRIDLOCK AI transforms grid security from a liability into a highly predictive, digital asset. Our innovation lies in the secure fusion of three powerful technological forces.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372797" y="4048363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Prediction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7936" y="4436388"/>
            <a:ext cx="3987879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self-learning sentinel detecting anomalies before financial or operational loss occurs.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69" y="2188964"/>
            <a:ext cx="4681061" cy="468106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3665" y="4403348"/>
            <a:ext cx="252293" cy="2522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55731" y="2810828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IoT Edge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55731" y="3198852"/>
            <a:ext cx="4346734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Scalable, low-cost sensor network providing high-fidelity, real-time grid data.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669" y="2188964"/>
            <a:ext cx="4681061" cy="4681061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29" y="3359408"/>
            <a:ext cx="252293" cy="2522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55731" y="5285899"/>
            <a:ext cx="2243018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Web3 Integrity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655731" y="5673923"/>
            <a:ext cx="4346734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Tamper-proof evidence logging for irrefutable compliance and forensic utility.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4669" y="2188964"/>
            <a:ext cx="4681061" cy="4681061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1629" y="5447169"/>
            <a:ext cx="252293" cy="25229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97017" y="7273647"/>
            <a:ext cx="13105448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“We built an AI that predicts the attack, stops the loss, and secures the proof on-chain.”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27936" y="7071836"/>
            <a:ext cx="22860" cy="762476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8" name="Text 10"/>
          <p:cNvSpPr/>
          <p:nvPr/>
        </p:nvSpPr>
        <p:spPr>
          <a:xfrm>
            <a:off x="627936" y="8036123"/>
            <a:ext cx="13374529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you.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0F3888-2B31-BF2A-E77C-864282B11BFB}"/>
              </a:ext>
            </a:extLst>
          </p:cNvPr>
          <p:cNvSpPr/>
          <p:nvPr/>
        </p:nvSpPr>
        <p:spPr>
          <a:xfrm>
            <a:off x="12733867" y="7632501"/>
            <a:ext cx="1749777" cy="516493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024"/>
            <a:ext cx="12942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$80 Billion Grid Bleed: 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74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world's energy infrastructure faces critical vulnerabilities leading to monumental financial losses and grid instability. This requires a paradigm shift from reactive monitoring to proactive, </a:t>
            </a:r>
            <a:r>
              <a:rPr lang="en-US" sz="17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zero-tolerance security.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088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3288387"/>
            <a:ext cx="3029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Annual Financial Loss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3951" y="3778806"/>
            <a:ext cx="38184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electricity theft and grid faults result in an estimated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$80 billion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losses annually, directly impacting utility revenues and consumer costs.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4088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EEAEF6"/>
          </a:solidFill>
          <a:ln/>
        </p:spPr>
      </p:sp>
      <p:sp>
        <p:nvSpPr>
          <p:cNvPr id="8" name="Text 6"/>
          <p:cNvSpPr/>
          <p:nvPr/>
        </p:nvSpPr>
        <p:spPr>
          <a:xfrm>
            <a:off x="5576054" y="3288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Reactive Systems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576054" y="3778806"/>
            <a:ext cx="38184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monitoring systems are inherently slow and reactive, failing to detect tampering or incipient faults until significant damage has occurred.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77995" y="340887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EEAEF6"/>
          </a:solidFill>
          <a:ln/>
        </p:spPr>
      </p:sp>
      <p:sp>
        <p:nvSpPr>
          <p:cNvPr id="11" name="Text 9"/>
          <p:cNvSpPr/>
          <p:nvPr/>
        </p:nvSpPr>
        <p:spPr>
          <a:xfrm>
            <a:off x="10018157" y="3288387"/>
            <a:ext cx="3113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Lack of Forensic Proof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018157" y="3778806"/>
            <a:ext cx="38184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Existing logs are often centralised and editable, lacking the tamper-proof evidence required for legal compliance and revenue recovery efforts.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133951" y="6103620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objective is to create a </a:t>
            </a: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Zero-Tolerance Predictive Security Layer</a:t>
            </a: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that detects theft or faults the instant they start, ensuring immediate mitigation.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848469"/>
            <a:ext cx="30480" cy="1236107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F4994E-38F0-6595-A796-8DF26BC178E8}"/>
              </a:ext>
            </a:extLst>
          </p:cNvPr>
          <p:cNvSpPr/>
          <p:nvPr/>
        </p:nvSpPr>
        <p:spPr>
          <a:xfrm>
            <a:off x="12519378" y="7563556"/>
            <a:ext cx="2020711" cy="611157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11938516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Motivation: Securing the Grid, Unlocking Value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1645920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preventing loss, GRIDLOCK AI introduces transformative opportunities for efficiency, compliance, and sustainability in energy management.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2549962"/>
            <a:ext cx="626983" cy="6269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1520" y="343816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Financial Accuracy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1520" y="3890010"/>
            <a:ext cx="645306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Stopping theft and reducing unbilled energy immediately ensures accurate revenue recovery and improved utility balance sheets.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5812" y="2549962"/>
            <a:ext cx="626983" cy="62698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5812" y="3438168"/>
            <a:ext cx="288678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Operational Efficiency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45812" y="3890010"/>
            <a:ext cx="6453068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anomaly detection enables timely maintenance, reducing costly outages and extending asset lifespan.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520" y="5311378"/>
            <a:ext cx="626983" cy="62698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1520" y="619958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Legal Compliance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731520" y="6651427"/>
            <a:ext cx="6453068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Decentralised Web3 logs provide immutable, forensically sound proof of incidents, supporting legal actions.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5812" y="5311378"/>
            <a:ext cx="626983" cy="62698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5812" y="6199584"/>
            <a:ext cx="276570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Sustainability Impact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445812" y="6651427"/>
            <a:ext cx="645306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Preventing energy wastage and optimising grid health directly contributes to corporate ESG (Environmental, Social, and Governance) goals.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445460-3E59-20CB-3D9A-280718353957}"/>
              </a:ext>
            </a:extLst>
          </p:cNvPr>
          <p:cNvSpPr/>
          <p:nvPr/>
        </p:nvSpPr>
        <p:spPr>
          <a:xfrm>
            <a:off x="12670036" y="7654767"/>
            <a:ext cx="1870053" cy="495811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012" y="524232"/>
            <a:ext cx="11804452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System Architecture: The Predictive Security Loop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4012" y="1496616"/>
            <a:ext cx="13302377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GRIDLOCK AI leverages a modern, distributed architecture to ensure real-time data ingestion, intelligent analysis, and tamper-proof logging.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2" y="2013585"/>
            <a:ext cx="948571" cy="11383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02249" y="2203252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IoT Edge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02249" y="2613541"/>
            <a:ext cx="1216413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(Simulated/Real) device reading V–I–P data.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2" y="3151942"/>
            <a:ext cx="948571" cy="113835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02249" y="3341608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API Gateway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02249" y="3751898"/>
            <a:ext cx="1216413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FastAPI endpoint for high-throughput data ingestion.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12" y="4290298"/>
            <a:ext cx="948571" cy="113835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02249" y="4479965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 Core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02249" y="4890254"/>
            <a:ext cx="1216413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 AI Model calculates anomaly score.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12" y="5428655"/>
            <a:ext cx="948571" cy="113835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02249" y="5618321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Human Interface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02249" y="6028611"/>
            <a:ext cx="1216413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Streamlit Dashboard for real-time visualisation and alerts.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12" y="6567011"/>
            <a:ext cx="948571" cy="113835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02249" y="6756678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Integrity Layer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02249" y="7166967"/>
            <a:ext cx="1216413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Web3 Ledger for immutable logging of anomalies.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28D175-E1FB-95A6-C251-938FFAAC8B76}"/>
              </a:ext>
            </a:extLst>
          </p:cNvPr>
          <p:cNvSpPr/>
          <p:nvPr/>
        </p:nvSpPr>
        <p:spPr>
          <a:xfrm>
            <a:off x="12733867" y="7705368"/>
            <a:ext cx="1806222" cy="445210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1153"/>
            <a:ext cx="10357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Methodology: A Four-Pillar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135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is built on sequential steps, combining edge computing with advanced AI and decentralised ledger technology for maximum security.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822853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149560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Edge Feed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814286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continuously streams high-frequency Voltage (V), Current (I), and Power (P) data via a robust FastAPI microservice.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8548" y="2822853"/>
            <a:ext cx="226814" cy="22681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8548" y="3149560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6"/>
          <p:cNvSpPr/>
          <p:nvPr/>
        </p:nvSpPr>
        <p:spPr>
          <a:xfrm>
            <a:off x="7428548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Predictive Brain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3814286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Random Forest or LSTM model analyses incoming data streams to calculate a real-time anomaly score, predicting faults or theft patterns.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328166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Control Centre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631959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Streamlit dashboard provides operational oversight, visualising data trends and flashing critical alerts in real time for human intervention.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328166"/>
            <a:ext cx="226814" cy="226814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28548" y="5654873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8" name="Text 12"/>
          <p:cNvSpPr/>
          <p:nvPr/>
        </p:nvSpPr>
        <p:spPr>
          <a:xfrm>
            <a:off x="7428548" y="5829181"/>
            <a:ext cx="3085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The Decentralised Log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6319599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anomaly alerts are cryptographically committed to a blockchain-based ledger, ensuring data integrity and preventing retrospective tampering.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E8816F-DC4B-B69B-D0F0-17B6A384F2D8}"/>
              </a:ext>
            </a:extLst>
          </p:cNvPr>
          <p:cNvSpPr/>
          <p:nvPr/>
        </p:nvSpPr>
        <p:spPr>
          <a:xfrm>
            <a:off x="12700000" y="7642578"/>
            <a:ext cx="1817511" cy="526062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451" y="437912"/>
            <a:ext cx="9032796" cy="497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Technology Stack: Built for Scale and Security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7451" y="1254085"/>
            <a:ext cx="13515499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selected cutting-edge, open-source technologies to deliver a cost-effective, scalable, and highly performant solution.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57451" y="1831419"/>
            <a:ext cx="378261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AI/ML Core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57451" y="2141934"/>
            <a:ext cx="378261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API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57451" y="2452449"/>
            <a:ext cx="378261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57451" y="2762964"/>
            <a:ext cx="378261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Integrity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57451" y="3073479"/>
            <a:ext cx="378261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Edge Computing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57451" y="3383994"/>
            <a:ext cx="3782616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4736306" y="1867257"/>
            <a:ext cx="9344263" cy="1026914"/>
          </a:xfrm>
          <a:prstGeom prst="roundRect">
            <a:avLst>
              <a:gd name="adj" fmla="val 1068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713446" y="1867257"/>
            <a:ext cx="91440" cy="1026914"/>
          </a:xfrm>
          <a:prstGeom prst="roundRect">
            <a:avLst>
              <a:gd name="adj" fmla="val 73160"/>
            </a:avLst>
          </a:prstGeom>
          <a:solidFill>
            <a:srgbClr val="EEAEF6"/>
          </a:solidFill>
          <a:ln/>
        </p:spPr>
      </p:sp>
      <p:sp>
        <p:nvSpPr>
          <p:cNvPr id="12" name="Text 10"/>
          <p:cNvSpPr/>
          <p:nvPr/>
        </p:nvSpPr>
        <p:spPr>
          <a:xfrm>
            <a:off x="4986933" y="2049304"/>
            <a:ext cx="2628186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Python, Scikit-learn / LSTM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4986933" y="2457331"/>
            <a:ext cx="8911590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pattern recognition and predictive anomaly scoring.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4736306" y="3053358"/>
            <a:ext cx="9344263" cy="1026914"/>
          </a:xfrm>
          <a:prstGeom prst="roundRect">
            <a:avLst>
              <a:gd name="adj" fmla="val 1068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713446" y="3053358"/>
            <a:ext cx="91440" cy="1026914"/>
          </a:xfrm>
          <a:prstGeom prst="roundRect">
            <a:avLst>
              <a:gd name="adj" fmla="val 73160"/>
            </a:avLst>
          </a:prstGeom>
          <a:solidFill>
            <a:srgbClr val="EEAEF6"/>
          </a:solidFill>
          <a:ln/>
        </p:spPr>
      </p:sp>
      <p:sp>
        <p:nvSpPr>
          <p:cNvPr id="16" name="Text 14"/>
          <p:cNvSpPr/>
          <p:nvPr/>
        </p:nvSpPr>
        <p:spPr>
          <a:xfrm>
            <a:off x="4986933" y="3235404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FastAPI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4986933" y="3643432"/>
            <a:ext cx="8911590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High-performance, modern REST API for real-time data handling.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4736306" y="4239458"/>
            <a:ext cx="9344263" cy="1026914"/>
          </a:xfrm>
          <a:prstGeom prst="roundRect">
            <a:avLst>
              <a:gd name="adj" fmla="val 1068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713446" y="4239458"/>
            <a:ext cx="91440" cy="1026914"/>
          </a:xfrm>
          <a:prstGeom prst="roundRect">
            <a:avLst>
              <a:gd name="adj" fmla="val 73160"/>
            </a:avLst>
          </a:prstGeom>
          <a:solidFill>
            <a:srgbClr val="EEAEF6"/>
          </a:solidFill>
          <a:ln/>
        </p:spPr>
      </p:sp>
      <p:sp>
        <p:nvSpPr>
          <p:cNvPr id="20" name="Text 18"/>
          <p:cNvSpPr/>
          <p:nvPr/>
        </p:nvSpPr>
        <p:spPr>
          <a:xfrm>
            <a:off x="4986933" y="4421505"/>
            <a:ext cx="1990963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Streamlit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986933" y="4829532"/>
            <a:ext cx="8911590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Simple, effective live dashboard for anomaly visualisation.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4736306" y="5425559"/>
            <a:ext cx="9344263" cy="1026914"/>
          </a:xfrm>
          <a:prstGeom prst="roundRect">
            <a:avLst>
              <a:gd name="adj" fmla="val 1068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4713446" y="5425559"/>
            <a:ext cx="91440" cy="1026914"/>
          </a:xfrm>
          <a:prstGeom prst="roundRect">
            <a:avLst>
              <a:gd name="adj" fmla="val 73160"/>
            </a:avLst>
          </a:prstGeom>
          <a:solidFill>
            <a:srgbClr val="EEAEF6"/>
          </a:solidFill>
          <a:ln/>
        </p:spPr>
      </p:sp>
      <p:sp>
        <p:nvSpPr>
          <p:cNvPr id="24" name="Text 22"/>
          <p:cNvSpPr/>
          <p:nvPr/>
        </p:nvSpPr>
        <p:spPr>
          <a:xfrm>
            <a:off x="4986933" y="5607606"/>
            <a:ext cx="2542937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Web3 Ledger (Blockchain)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986933" y="6015633"/>
            <a:ext cx="8911590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immutable and verifiable proof-of-incident logging.</a:t>
            </a:r>
            <a:endParaRPr lang="en-US" sz="1250" dirty="0"/>
          </a:p>
        </p:txBody>
      </p:sp>
      <p:sp>
        <p:nvSpPr>
          <p:cNvPr id="26" name="Shape 24"/>
          <p:cNvSpPr/>
          <p:nvPr/>
        </p:nvSpPr>
        <p:spPr>
          <a:xfrm>
            <a:off x="4736306" y="6611660"/>
            <a:ext cx="9344263" cy="1026914"/>
          </a:xfrm>
          <a:prstGeom prst="roundRect">
            <a:avLst>
              <a:gd name="adj" fmla="val 10685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4713446" y="6611660"/>
            <a:ext cx="91440" cy="1026914"/>
          </a:xfrm>
          <a:prstGeom prst="roundRect">
            <a:avLst>
              <a:gd name="adj" fmla="val 73160"/>
            </a:avLst>
          </a:prstGeom>
          <a:solidFill>
            <a:srgbClr val="EEAEF6"/>
          </a:solidFill>
          <a:ln/>
        </p:spPr>
      </p:sp>
      <p:sp>
        <p:nvSpPr>
          <p:cNvPr id="28" name="Text 26"/>
          <p:cNvSpPr/>
          <p:nvPr/>
        </p:nvSpPr>
        <p:spPr>
          <a:xfrm>
            <a:off x="4986933" y="6793706"/>
            <a:ext cx="2217182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ESP32 Microcontroller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4986933" y="7201733"/>
            <a:ext cx="8911590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Simulating smart meter data acquisition at the grid edge.</a:t>
            </a:r>
            <a:endParaRPr lang="en-US" sz="12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CF6B56-92F7-8E06-39ED-126E7D6C1F8C}"/>
              </a:ext>
            </a:extLst>
          </p:cNvPr>
          <p:cNvSpPr/>
          <p:nvPr/>
        </p:nvSpPr>
        <p:spPr>
          <a:xfrm>
            <a:off x="12790311" y="7732889"/>
            <a:ext cx="1682045" cy="395111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277" y="543163"/>
            <a:ext cx="5993249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Results and Outputs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277" y="1555194"/>
            <a:ext cx="1324784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prototype demonstrates superior performance metrics in detection speed, accuracy, and data security—the three pillars of grid resilience.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1277" y="2508052"/>
            <a:ext cx="4251365" cy="65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95%</a:t>
            </a:r>
            <a:endParaRPr lang="en-US" sz="5100" dirty="0"/>
          </a:p>
        </p:txBody>
      </p:sp>
      <p:sp>
        <p:nvSpPr>
          <p:cNvPr id="5" name="Text 3"/>
          <p:cNvSpPr/>
          <p:nvPr/>
        </p:nvSpPr>
        <p:spPr>
          <a:xfrm>
            <a:off x="1582460" y="340661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Detection Accuracy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691277" y="3833693"/>
            <a:ext cx="4251365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model success rate in identifying grid faults and theft signatures during testing phase.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189458" y="2508052"/>
            <a:ext cx="4251365" cy="65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&lt;2s</a:t>
            </a:r>
            <a:endParaRPr lang="en-US" sz="5100" dirty="0"/>
          </a:p>
        </p:txBody>
      </p:sp>
      <p:sp>
        <p:nvSpPr>
          <p:cNvPr id="8" name="Text 6"/>
          <p:cNvSpPr/>
          <p:nvPr/>
        </p:nvSpPr>
        <p:spPr>
          <a:xfrm>
            <a:off x="6080641" y="340661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Alert Latency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189458" y="3833693"/>
            <a:ext cx="4251365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taken from data stream ingestion to dashboard alert notification.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687639" y="2508052"/>
            <a:ext cx="4251365" cy="65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100%</a:t>
            </a:r>
            <a:endParaRPr lang="en-US" sz="5100" dirty="0"/>
          </a:p>
        </p:txBody>
      </p:sp>
      <p:sp>
        <p:nvSpPr>
          <p:cNvPr id="11" name="Text 9"/>
          <p:cNvSpPr/>
          <p:nvPr/>
        </p:nvSpPr>
        <p:spPr>
          <a:xfrm>
            <a:off x="10578822" y="340661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Integrity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87639" y="3833693"/>
            <a:ext cx="4251365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incidents are logged as verified, immutable entries on the decentralised ledger.</a:t>
            </a: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65" y="5131951"/>
            <a:ext cx="2370177" cy="2370177"/>
          </a:xfrm>
          <a:prstGeom prst="rect">
            <a:avLst/>
          </a:prstGeom>
        </p:spPr>
      </p:pic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138" y="5131951"/>
            <a:ext cx="2370177" cy="23701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06DF5D-2C38-97CE-4461-5829F4EC4C77}"/>
              </a:ext>
            </a:extLst>
          </p:cNvPr>
          <p:cNvSpPr/>
          <p:nvPr/>
        </p:nvSpPr>
        <p:spPr>
          <a:xfrm>
            <a:off x="12835467" y="7676444"/>
            <a:ext cx="1693333" cy="451556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5790"/>
            <a:ext cx="10224730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Advantages Over Traditional Systems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049" y="1734741"/>
            <a:ext cx="1308830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GRIDLOCK AI fundamentally redefines grid security by prioritising prediction, immutability, and open-source affordability.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1049" y="2687360"/>
            <a:ext cx="13088303" cy="4937284"/>
          </a:xfrm>
          <a:prstGeom prst="roundRect">
            <a:avLst>
              <a:gd name="adj" fmla="val 187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669" y="2694980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8934" y="2834759"/>
            <a:ext cx="34775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Detection Method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924663" y="2834759"/>
            <a:ext cx="41274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Manual, delayed inspection, and simple thresholding.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500235" y="2834759"/>
            <a:ext cx="413123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Predictive, AI-driven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real-time anomaly scoring.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78669" y="3679388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8934" y="3819168"/>
            <a:ext cx="34775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Evidence Logging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4924663" y="3819168"/>
            <a:ext cx="41274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Centralised database logs; prone to editing and disputes.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500235" y="3819168"/>
            <a:ext cx="413123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Decentralised, tamper-proof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ledger via Web3 technology.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78669" y="4663797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8934" y="4803577"/>
            <a:ext cx="34775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Model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924663" y="4803577"/>
            <a:ext cx="41274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initial investment, proprietary software licensing.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500235" y="4803577"/>
            <a:ext cx="413123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Low-cost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modular, and leverages open-source tools.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78669" y="5648206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8934" y="5787985"/>
            <a:ext cx="34775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 Type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924663" y="5787985"/>
            <a:ext cx="41274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Reactive analysis after an event has occurred.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500235" y="5787985"/>
            <a:ext cx="413123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Proactive mitigation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anticipating failures or theft.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78669" y="6632615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8934" y="6772394"/>
            <a:ext cx="347757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4924663" y="6772394"/>
            <a:ext cx="41274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by expensive hardware and centralised infrastructure.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9500235" y="6772394"/>
            <a:ext cx="413123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and global</a:t>
            </a: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deploying easily on millions of smart meters.</a:t>
            </a:r>
            <a:endParaRPr lang="en-US" sz="1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37EE5C-68F3-56B0-424B-F60C0909D6C3}"/>
              </a:ext>
            </a:extLst>
          </p:cNvPr>
          <p:cNvSpPr/>
          <p:nvPr/>
        </p:nvSpPr>
        <p:spPr>
          <a:xfrm>
            <a:off x="12779022" y="7721600"/>
            <a:ext cx="1761067" cy="395248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4359"/>
            <a:ext cx="11593592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Future Scope: From Prototype to Production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671280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next phase of development focuses on deploying the system in a real-world environment and enhancing its capabilities for continuous learning and resilience.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69" y="2598896"/>
            <a:ext cx="318135" cy="3181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1488" y="2588300"/>
            <a:ext cx="12456676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Integration: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Deploy model directly onto real ESP32 nodes for true edge computing performance.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69" y="3669863"/>
            <a:ext cx="318135" cy="3181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1488" y="3659267"/>
            <a:ext cx="124566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Blockchain Layer: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Integrate with a live Web3 ecosystem using IPFS for data storage and an Ethereum test net for contract execution.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69" y="4772382"/>
            <a:ext cx="318135" cy="3181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31488" y="4761786"/>
            <a:ext cx="124566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Alerts: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 an SMS/email auto-alert system for immediate stakeholder notification of critical incidents.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69" y="5874901"/>
            <a:ext cx="318135" cy="318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1488" y="5864304"/>
            <a:ext cx="124566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Deployment: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Containerise the backend using Docker and deploy on enterprise cloud platforms (Render/AWS) for global availability.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69" y="6977420"/>
            <a:ext cx="318135" cy="3181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431488" y="6966823"/>
            <a:ext cx="12456676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Retraining:</a:t>
            </a: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Enable continuous, adaptive retraining of the AI model to maintain high accuracy against evolving theft techniques.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63CA2-20FB-1AA6-66BA-BADCF9E720FC}"/>
              </a:ext>
            </a:extLst>
          </p:cNvPr>
          <p:cNvSpPr/>
          <p:nvPr/>
        </p:nvSpPr>
        <p:spPr>
          <a:xfrm>
            <a:off x="12846756" y="7744178"/>
            <a:ext cx="1648177" cy="339209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FE887-9E87-824A-AE9D-87BD4122B467}"/>
              </a:ext>
            </a:extLst>
          </p:cNvPr>
          <p:cNvSpPr/>
          <p:nvPr/>
        </p:nvSpPr>
        <p:spPr>
          <a:xfrm>
            <a:off x="12937067" y="8083387"/>
            <a:ext cx="1557866" cy="98937"/>
          </a:xfrm>
          <a:prstGeom prst="rect">
            <a:avLst/>
          </a:prstGeom>
          <a:solidFill>
            <a:srgbClr val="090E3F"/>
          </a:solidFill>
          <a:ln>
            <a:solidFill>
              <a:srgbClr val="090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1027</Words>
  <Application>Microsoft Office PowerPoint</Application>
  <PresentationFormat>Custom</PresentationFormat>
  <Paragraphs>123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Montserrat</vt:lpstr>
      <vt:lpstr>Bricolage Grotesque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Arunya V</cp:lastModifiedBy>
  <cp:revision>3</cp:revision>
  <dcterms:created xsi:type="dcterms:W3CDTF">2025-10-29T17:30:39Z</dcterms:created>
  <dcterms:modified xsi:type="dcterms:W3CDTF">2025-10-29T17:39:21Z</dcterms:modified>
</cp:coreProperties>
</file>